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9" r:id="rId9"/>
    <p:sldId id="270" r:id="rId1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3548" autoAdjust="0"/>
  </p:normalViewPr>
  <p:slideViewPr>
    <p:cSldViewPr>
      <p:cViewPr varScale="1">
        <p:scale>
          <a:sx n="107" d="100"/>
          <a:sy n="107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861631740965"/>
          <c:y val="5.0420109857401849E-2"/>
          <c:w val="0.54545454545454541"/>
          <c:h val="0.6743697478991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1 квартал 2022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869716621264539E-3"/>
                  <c:y val="-0.159621181372946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900,0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6F-4DCA-BAB5-A5896CF9A3F3}"/>
                </c:ext>
              </c:extLst>
            </c:dLbl>
            <c:dLbl>
              <c:idx val="1"/>
              <c:layout>
                <c:manualLayout>
                  <c:x val="1.1642038591722526E-3"/>
                  <c:y val="-4.57004626998944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15,0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6F-4DCA-BAB5-A5896CF9A3F3}"/>
                </c:ext>
              </c:extLst>
            </c:dLbl>
            <c:dLbl>
              <c:idx val="2"/>
              <c:layout>
                <c:manualLayout>
                  <c:x val="7.3609372730293722E-3"/>
                  <c:y val="-0.342573910219986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2034,6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6F-4DCA-BAB5-A5896CF9A3F3}"/>
                </c:ext>
              </c:extLst>
            </c:dLbl>
            <c:spPr>
              <a:noFill/>
              <a:ln w="25345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900</c:v>
                </c:pt>
                <c:pt idx="1">
                  <c:v>15</c:v>
                </c:pt>
                <c:pt idx="2">
                  <c:v>2034.6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F-4DCA-BAB5-A5896CF9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470144"/>
        <c:axId val="54471680"/>
      </c:barChart>
      <c:catAx>
        <c:axId val="544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471680"/>
        <c:crosses val="autoZero"/>
        <c:auto val="1"/>
        <c:lblAlgn val="ctr"/>
        <c:lblOffset val="100"/>
        <c:noMultiLvlLbl val="0"/>
      </c:catAx>
      <c:valAx>
        <c:axId val="54471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4470144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83731640874511"/>
          <c:y val="3.3457477609113294E-2"/>
          <c:w val="0.32416267942583965"/>
          <c:h val="0.84033613445378164"/>
        </c:manualLayout>
      </c:layout>
      <c:overlay val="0"/>
      <c:txPr>
        <a:bodyPr/>
        <a:lstStyle/>
        <a:p>
          <a:pPr>
            <a:defRPr sz="1557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Объем</a:t>
            </a:r>
            <a:r>
              <a:rPr lang="ru-RU" baseline="0" dirty="0"/>
              <a:t> исполнения, </a:t>
            </a:r>
            <a:r>
              <a:rPr lang="ru-RU" baseline="0" dirty="0" err="1"/>
              <a:t>тыс.рублей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18281700</c:v>
                </c:pt>
                <c:pt idx="1">
                  <c:v>3569248.48</c:v>
                </c:pt>
                <c:pt idx="2" formatCode="General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4-43FA-BEFB-869E04DB2B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101828.24</c:v>
                </c:pt>
                <c:pt idx="1">
                  <c:v>590329.43000000005</c:v>
                </c:pt>
                <c:pt idx="2" formatCode="General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4-43FA-BEFB-869E04DB2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800735"/>
        <c:axId val="1182802815"/>
      </c:barChart>
      <c:catAx>
        <c:axId val="118280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802815"/>
        <c:crosses val="autoZero"/>
        <c:auto val="1"/>
        <c:lblAlgn val="ctr"/>
        <c:lblOffset val="100"/>
        <c:noMultiLvlLbl val="0"/>
      </c:catAx>
      <c:valAx>
        <c:axId val="118280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80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0.17629</cdr:x>
      <cdr:y>0.06607</cdr:y>
    </cdr:from>
    <cdr:to>
      <cdr:x>0.2687</cdr:x>
      <cdr:y>0.1424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17489" y="305197"/>
          <a:ext cx="743040" cy="35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51438-35A4-4E8C-B8BC-41E3457A3F12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656B8-52F0-42A2-92D4-0336D0D9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2857-FE33-4327-ADCD-0ED7F1F28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656B8-52F0-42A2-92D4-0336D0D990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CF0A-E968-4E12-84E0-8021A6E5EF7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35B5-D18D-4F94-AB62-5097FB1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9A68-7F86-4A50-9744-6BE0B9809FB5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6A15-0322-4AC9-8C51-D44AFC82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EE-44D3-4ADD-B1D1-86AF87DFC41F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AC61-9329-4CFC-8310-3E3BC738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EC4-26E1-4A2E-94AC-D572B34603D1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0E9-22C9-4316-9800-E336AB7A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488-F10A-48EF-893A-775906B4807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F972-709C-4C12-A621-5E1E4152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1A1-008B-4E82-860D-B8C5C7580D8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3AC-E4EA-4B13-B443-6438EB47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7B5D-820C-4FD4-83C6-E64D74782EC2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9A5-FE67-44C3-8172-3F1B19E1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F2BC-4BCC-474A-89B7-804388C19901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B8C-4DCE-45C7-A72B-EACA6DB7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15D-B3DA-4458-8645-8AD44F66F94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A57-8627-4F55-AFAD-4F688EC7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8A3-C0AF-40B5-A60B-651F5F7E6004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9B37-9613-4E2D-82FC-D994BE57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4685-31DC-4B97-97FA-2B45E4AFE7E5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1FF-E638-4ED3-9F8B-8BBFB6E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53ECC3-A032-4601-A654-F8838756A4D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2AE124-DAA5-4C68-AAB0-97FDA36C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.xls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квартал 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F:\Центральная площадь 2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852936"/>
            <a:ext cx="8496944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1772816"/>
            <a:ext cx="8128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203848" y="2204864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7 442,3 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7 830,4 тыс.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Профицит –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388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,0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Рисунок 2" descr="Вырезка экрана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417637"/>
              </p:ext>
            </p:extLst>
          </p:nvPr>
        </p:nvGraphicFramePr>
        <p:xfrm>
          <a:off x="20638" y="2011363"/>
          <a:ext cx="9093200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Worksheet" r:id="rId6" imgW="8477314" imgH="4334011" progId="Excel.Sheet.8">
                  <p:embed/>
                </p:oleObj>
              </mc:Choice>
              <mc:Fallback>
                <p:oleObj name="Worksheet" r:id="rId6" imgW="8477314" imgH="4334011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011363"/>
                        <a:ext cx="9093200" cy="518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170942"/>
              </p:ext>
            </p:extLst>
          </p:nvPr>
        </p:nvGraphicFramePr>
        <p:xfrm>
          <a:off x="0" y="1922463"/>
          <a:ext cx="99060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Worksheet" r:id="rId5" imgW="9401194" imgH="4676911" progId="Excel.Sheet.8">
                  <p:embed/>
                </p:oleObj>
              </mc:Choice>
              <mc:Fallback>
                <p:oleObj name="Worksheet" r:id="rId5" imgW="9401194" imgH="4676911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2463"/>
                        <a:ext cx="9906000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Сорум за 1 квартал 2022 года                                  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21296"/>
              </p:ext>
            </p:extLst>
          </p:nvPr>
        </p:nvGraphicFramePr>
        <p:xfrm>
          <a:off x="611560" y="1268760"/>
          <a:ext cx="8039100" cy="5299989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двенадцать месяцев 2021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12 947 800,00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3 857 159,21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493 800,00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108 553,33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111 200,00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4 167 881,73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216 483,69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21 850 948,48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692 157,67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4 577 400,00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6 384 043,00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2 034 575,00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50 601 373,21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7 830 438,90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034056"/>
              </p:ext>
            </p:extLst>
          </p:nvPr>
        </p:nvGraphicFramePr>
        <p:xfrm>
          <a:off x="130175" y="1971675"/>
          <a:ext cx="804068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2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06545"/>
              </p:ext>
            </p:extLst>
          </p:nvPr>
        </p:nvGraphicFramePr>
        <p:xfrm>
          <a:off x="665163" y="1281113"/>
          <a:ext cx="1103312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Worksheet" r:id="rId5" imgW="933361" imgH="171450" progId="Excel.Sheet.8">
                  <p:embed/>
                </p:oleObj>
              </mc:Choice>
              <mc:Fallback>
                <p:oleObj name="Worksheet" r:id="rId5" imgW="933361" imgH="171450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281113"/>
                        <a:ext cx="1103312" cy="17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48818"/>
              </p:ext>
            </p:extLst>
          </p:nvPr>
        </p:nvGraphicFramePr>
        <p:xfrm>
          <a:off x="827584" y="4293096"/>
          <a:ext cx="7776864" cy="2088233"/>
        </p:xfrm>
        <a:graphic>
          <a:graphicData uri="http://schemas.openxmlformats.org/drawingml/2006/table">
            <a:tbl>
              <a:tblPr/>
              <a:tblGrid>
                <a:gridCol w="360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3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 а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1 квартал 2022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25 769 419,59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25 768 781,75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11 514 646,14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11 514 008,30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37 284 065,73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37 282 790,05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016529D-FC3E-4790-A6F1-E6B38B42B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040109"/>
              </p:ext>
            </p:extLst>
          </p:nvPr>
        </p:nvGraphicFramePr>
        <p:xfrm>
          <a:off x="1574623" y="1397000"/>
          <a:ext cx="6237737" cy="256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>
              <a:buNone/>
            </a:pPr>
            <a:br>
              <a:rPr lang="ru-RU" sz="2400" i="1" dirty="0"/>
            </a:br>
            <a:r>
              <a:rPr lang="ru-RU" sz="2800" i="1" dirty="0"/>
              <a:t>Администрация сельского поселения </a:t>
            </a:r>
            <a:r>
              <a:rPr lang="ru-RU" sz="2800" i="1" dirty="0" err="1"/>
              <a:t>Сорум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2400" i="1" dirty="0"/>
              <a:t>Адрес фактический:</a:t>
            </a:r>
            <a:br>
              <a:rPr lang="en-US" sz="2400" i="1" dirty="0"/>
            </a:br>
            <a:r>
              <a:rPr lang="ru-RU" sz="2400" i="1" dirty="0"/>
              <a:t> ул.Центральная, 34. </a:t>
            </a:r>
            <a:br>
              <a:rPr lang="en-US" sz="2400" i="1" dirty="0"/>
            </a:br>
            <a:r>
              <a:rPr lang="ru-RU" sz="2400" i="1" dirty="0" err="1"/>
              <a:t>п.Сорум</a:t>
            </a:r>
            <a:r>
              <a:rPr lang="ru-RU" sz="2400" i="1" dirty="0"/>
              <a:t>, Белоярский р-н, ХМАО-ЮГРА</a:t>
            </a:r>
            <a:br>
              <a:rPr lang="en-US" sz="2400" i="1" dirty="0"/>
            </a:br>
            <a:r>
              <a:rPr lang="en-US" sz="2400" i="1" dirty="0"/>
              <a:t>E-mail</a:t>
            </a:r>
            <a:r>
              <a:rPr lang="ru-RU" sz="2400" i="1" dirty="0"/>
              <a:t>: </a:t>
            </a:r>
            <a:r>
              <a:rPr lang="en-US" sz="2400" i="1" dirty="0"/>
              <a:t>admsorum86@yandex.ru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1600" i="1" dirty="0"/>
              <a:t>Глава администрации </a:t>
            </a:r>
            <a:r>
              <a:rPr lang="ru-RU" sz="1600" i="1" dirty="0" err="1"/>
              <a:t>Маковей</a:t>
            </a:r>
            <a:r>
              <a:rPr lang="ru-RU" sz="1600" i="1" dirty="0"/>
              <a:t> Мария Михайловна, тел. (34670) 36-3-65</a:t>
            </a:r>
            <a:br>
              <a:rPr lang="ru-RU" sz="1600" i="1" dirty="0"/>
            </a:br>
            <a:r>
              <a:rPr lang="ru-RU" sz="1600" i="1" dirty="0"/>
              <a:t>секретарь (34670) 36-7-65</a:t>
            </a:r>
            <a:br>
              <a:rPr lang="ru-RU" sz="1600" i="1" dirty="0"/>
            </a:br>
            <a:r>
              <a:rPr lang="ru-RU" sz="1600" i="1" dirty="0"/>
              <a:t>специалисты (34670) 36-5-72</a:t>
            </a:r>
            <a:br>
              <a:rPr lang="ru-RU" sz="1800" i="1" dirty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9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Words>453</Words>
  <Application>Microsoft Office PowerPoint</Application>
  <PresentationFormat>Экран (4:3)</PresentationFormat>
  <Paragraphs>138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Лист Microsoft Excel 97–2003</vt:lpstr>
      <vt:lpstr>Worksheet</vt:lpstr>
      <vt:lpstr>Сельское поселение Сорум Белоярский район Ханты-Мансийский автономный округ-Югра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Маковей Мария Михайловна, тел. (34670) 36-3-65 секретарь (34670) 36-7-65 специалисты (34670) 36-5-72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Валентина</cp:lastModifiedBy>
  <cp:revision>289</cp:revision>
  <cp:lastPrinted>2022-02-16T06:33:13Z</cp:lastPrinted>
  <dcterms:created xsi:type="dcterms:W3CDTF">2013-10-15T13:32:53Z</dcterms:created>
  <dcterms:modified xsi:type="dcterms:W3CDTF">2022-04-04T14:43:17Z</dcterms:modified>
</cp:coreProperties>
</file>